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Lst>
  <p:sldSz cx="5221288" cy="7561263"/>
  <p:notesSz cx="6858000" cy="9144000"/>
  <p:defaultTextStyle>
    <a:defPPr>
      <a:defRPr lang="it-IT"/>
    </a:defPPr>
    <a:lvl1pPr algn="ctr" rtl="0" fontAlgn="base">
      <a:spcBef>
        <a:spcPct val="0"/>
      </a:spcBef>
      <a:spcAft>
        <a:spcPct val="0"/>
      </a:spcAft>
      <a:defRPr sz="1400" b="1" kern="1200">
        <a:solidFill>
          <a:schemeClr val="tx1"/>
        </a:solidFill>
        <a:latin typeface="Arial" charset="0"/>
        <a:ea typeface="+mn-ea"/>
        <a:cs typeface="Arial" charset="0"/>
      </a:defRPr>
    </a:lvl1pPr>
    <a:lvl2pPr marL="457200" algn="ctr" rtl="0" fontAlgn="base">
      <a:spcBef>
        <a:spcPct val="0"/>
      </a:spcBef>
      <a:spcAft>
        <a:spcPct val="0"/>
      </a:spcAft>
      <a:defRPr sz="1400" b="1" kern="1200">
        <a:solidFill>
          <a:schemeClr val="tx1"/>
        </a:solidFill>
        <a:latin typeface="Arial" charset="0"/>
        <a:ea typeface="+mn-ea"/>
        <a:cs typeface="Arial" charset="0"/>
      </a:defRPr>
    </a:lvl2pPr>
    <a:lvl3pPr marL="914400" algn="ctr" rtl="0" fontAlgn="base">
      <a:spcBef>
        <a:spcPct val="0"/>
      </a:spcBef>
      <a:spcAft>
        <a:spcPct val="0"/>
      </a:spcAft>
      <a:defRPr sz="1400" b="1" kern="1200">
        <a:solidFill>
          <a:schemeClr val="tx1"/>
        </a:solidFill>
        <a:latin typeface="Arial" charset="0"/>
        <a:ea typeface="+mn-ea"/>
        <a:cs typeface="Arial" charset="0"/>
      </a:defRPr>
    </a:lvl3pPr>
    <a:lvl4pPr marL="1371600" algn="ctr" rtl="0" fontAlgn="base">
      <a:spcBef>
        <a:spcPct val="0"/>
      </a:spcBef>
      <a:spcAft>
        <a:spcPct val="0"/>
      </a:spcAft>
      <a:defRPr sz="1400" b="1" kern="1200">
        <a:solidFill>
          <a:schemeClr val="tx1"/>
        </a:solidFill>
        <a:latin typeface="Arial" charset="0"/>
        <a:ea typeface="+mn-ea"/>
        <a:cs typeface="Arial" charset="0"/>
      </a:defRPr>
    </a:lvl4pPr>
    <a:lvl5pPr marL="1828800" algn="ctr"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1B30"/>
    <a:srgbClr val="26744D"/>
    <a:srgbClr val="E20000"/>
    <a:srgbClr val="FFDB43"/>
    <a:srgbClr val="FFE05B"/>
    <a:srgbClr val="FFDD4B"/>
    <a:srgbClr val="5BC1FF"/>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530" y="288"/>
      </p:cViewPr>
      <p:guideLst>
        <p:guide orient="horz" pos="2382"/>
        <p:guide pos="164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92113" y="2349500"/>
            <a:ext cx="4437062" cy="1620838"/>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782638" y="4284663"/>
            <a:ext cx="3656012"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68885351-6820-4A28-8903-211B85FCD51E}"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51D66E1C-394B-45A8-88BA-B9F6CB2E00D7}"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86188" y="303213"/>
            <a:ext cx="1174750" cy="64500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60350" y="303213"/>
            <a:ext cx="3373438" cy="64500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4E6CBBF2-F795-4216-AA4B-56C22DDBBB86}"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7A3EB1F9-3960-48AD-9584-3E797FDD6C27}"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412750" y="4859338"/>
            <a:ext cx="4437063"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412750" y="3205163"/>
            <a:ext cx="44370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C0AAE13-954F-41CD-97E9-9E010A6EDF00}"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60350" y="1763713"/>
            <a:ext cx="2273300"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686050" y="1763713"/>
            <a:ext cx="22748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10DBCBB4-ABE2-4742-868D-28A50F03FFC6}"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260350" y="1692275"/>
            <a:ext cx="2308225"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260350" y="2397125"/>
            <a:ext cx="2308225"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2652713" y="1692275"/>
            <a:ext cx="2308225"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2652713" y="2397125"/>
            <a:ext cx="2308225"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D98C44E0-6E42-4B79-80F5-0C4C748DC9F1}"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7BE92107-F94C-4EAA-9C4D-275FC393494D}"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DDA9FE19-1D1E-4458-BA3E-FE0C10935729}"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60350" y="301625"/>
            <a:ext cx="1719263" cy="1281113"/>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041525" y="301625"/>
            <a:ext cx="2919413"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260350" y="1582738"/>
            <a:ext cx="1719263"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23C908B-9A3E-4545-A54B-F66004B4F6FE}"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023938" y="5292725"/>
            <a:ext cx="3132137"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023938" y="676275"/>
            <a:ext cx="3132137"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023938" y="5918200"/>
            <a:ext cx="3132137"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5CE857CC-B900-44AB-B6B1-17917B7A2618}"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0350" y="303213"/>
            <a:ext cx="4700588" cy="1260475"/>
          </a:xfrm>
          <a:prstGeom prst="rect">
            <a:avLst/>
          </a:prstGeom>
          <a:noFill/>
          <a:ln w="9525">
            <a:noFill/>
            <a:miter lim="800000"/>
            <a:headEnd/>
            <a:tailEnd/>
          </a:ln>
          <a:effectLst/>
        </p:spPr>
        <p:txBody>
          <a:bodyPr vert="horz" wrap="square" lIns="73042" tIns="36521" rIns="73042" bIns="36521"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260350" y="1763713"/>
            <a:ext cx="4700588" cy="4989512"/>
          </a:xfrm>
          <a:prstGeom prst="rect">
            <a:avLst/>
          </a:prstGeom>
          <a:noFill/>
          <a:ln w="9525">
            <a:noFill/>
            <a:miter lim="800000"/>
            <a:headEnd/>
            <a:tailEnd/>
          </a:ln>
          <a:effectLst/>
        </p:spPr>
        <p:txBody>
          <a:bodyPr vert="horz" wrap="square" lIns="73042" tIns="36521" rIns="73042" bIns="36521"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260350" y="6884988"/>
            <a:ext cx="1219200" cy="525462"/>
          </a:xfrm>
          <a:prstGeom prst="rect">
            <a:avLst/>
          </a:prstGeom>
          <a:noFill/>
          <a:ln w="9525">
            <a:noFill/>
            <a:miter lim="800000"/>
            <a:headEnd/>
            <a:tailEnd/>
          </a:ln>
          <a:effectLst/>
        </p:spPr>
        <p:txBody>
          <a:bodyPr vert="horz" wrap="square" lIns="73042" tIns="36521" rIns="73042" bIns="36521" numCol="1" anchor="t" anchorCtr="0" compatLnSpc="1">
            <a:prstTxWarp prst="textNoShape">
              <a:avLst/>
            </a:prstTxWarp>
          </a:bodyPr>
          <a:lstStyle>
            <a:lvl1pPr algn="l" defTabSz="730250">
              <a:defRPr sz="1100" b="0"/>
            </a:lvl1pPr>
          </a:lstStyle>
          <a:p>
            <a:endParaRPr lang="it-IT"/>
          </a:p>
        </p:txBody>
      </p:sp>
      <p:sp>
        <p:nvSpPr>
          <p:cNvPr id="1029" name="Rectangle 5"/>
          <p:cNvSpPr>
            <a:spLocks noGrp="1" noChangeArrowheads="1"/>
          </p:cNvSpPr>
          <p:nvPr>
            <p:ph type="ftr" sz="quarter" idx="3"/>
          </p:nvPr>
        </p:nvSpPr>
        <p:spPr bwMode="auto">
          <a:xfrm>
            <a:off x="1784350" y="6884988"/>
            <a:ext cx="1652588" cy="525462"/>
          </a:xfrm>
          <a:prstGeom prst="rect">
            <a:avLst/>
          </a:prstGeom>
          <a:noFill/>
          <a:ln w="9525">
            <a:noFill/>
            <a:miter lim="800000"/>
            <a:headEnd/>
            <a:tailEnd/>
          </a:ln>
          <a:effectLst/>
        </p:spPr>
        <p:txBody>
          <a:bodyPr vert="horz" wrap="square" lIns="73042" tIns="36521" rIns="73042" bIns="36521" numCol="1" anchor="t" anchorCtr="0" compatLnSpc="1">
            <a:prstTxWarp prst="textNoShape">
              <a:avLst/>
            </a:prstTxWarp>
          </a:bodyPr>
          <a:lstStyle>
            <a:lvl1pPr defTabSz="730250">
              <a:defRPr sz="1100" b="0"/>
            </a:lvl1pPr>
          </a:lstStyle>
          <a:p>
            <a:endParaRPr lang="it-IT"/>
          </a:p>
        </p:txBody>
      </p:sp>
      <p:sp>
        <p:nvSpPr>
          <p:cNvPr id="1030" name="Rectangle 6"/>
          <p:cNvSpPr>
            <a:spLocks noGrp="1" noChangeArrowheads="1"/>
          </p:cNvSpPr>
          <p:nvPr>
            <p:ph type="sldNum" sz="quarter" idx="4"/>
          </p:nvPr>
        </p:nvSpPr>
        <p:spPr bwMode="auto">
          <a:xfrm>
            <a:off x="3741738" y="6884988"/>
            <a:ext cx="1219200" cy="525462"/>
          </a:xfrm>
          <a:prstGeom prst="rect">
            <a:avLst/>
          </a:prstGeom>
          <a:noFill/>
          <a:ln w="9525">
            <a:noFill/>
            <a:miter lim="800000"/>
            <a:headEnd/>
            <a:tailEnd/>
          </a:ln>
          <a:effectLst/>
        </p:spPr>
        <p:txBody>
          <a:bodyPr vert="horz" wrap="square" lIns="73042" tIns="36521" rIns="73042" bIns="36521" numCol="1" anchor="t" anchorCtr="0" compatLnSpc="1">
            <a:prstTxWarp prst="textNoShape">
              <a:avLst/>
            </a:prstTxWarp>
          </a:bodyPr>
          <a:lstStyle>
            <a:lvl1pPr algn="r" defTabSz="730250">
              <a:defRPr sz="1100" b="0"/>
            </a:lvl1pPr>
          </a:lstStyle>
          <a:p>
            <a:fld id="{3A5EA4C9-636C-469C-A519-D4821B067007}"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0250" rtl="0" fontAlgn="base">
        <a:spcBef>
          <a:spcPct val="0"/>
        </a:spcBef>
        <a:spcAft>
          <a:spcPct val="0"/>
        </a:spcAft>
        <a:defRPr sz="3500">
          <a:solidFill>
            <a:schemeClr val="tx2"/>
          </a:solidFill>
          <a:latin typeface="+mj-lt"/>
          <a:ea typeface="+mj-ea"/>
          <a:cs typeface="+mj-cs"/>
        </a:defRPr>
      </a:lvl1pPr>
      <a:lvl2pPr algn="ctr" defTabSz="730250" rtl="0" fontAlgn="base">
        <a:spcBef>
          <a:spcPct val="0"/>
        </a:spcBef>
        <a:spcAft>
          <a:spcPct val="0"/>
        </a:spcAft>
        <a:defRPr sz="3500">
          <a:solidFill>
            <a:schemeClr val="tx2"/>
          </a:solidFill>
          <a:latin typeface="Arial" charset="0"/>
          <a:cs typeface="Arial" charset="0"/>
        </a:defRPr>
      </a:lvl2pPr>
      <a:lvl3pPr algn="ctr" defTabSz="730250" rtl="0" fontAlgn="base">
        <a:spcBef>
          <a:spcPct val="0"/>
        </a:spcBef>
        <a:spcAft>
          <a:spcPct val="0"/>
        </a:spcAft>
        <a:defRPr sz="3500">
          <a:solidFill>
            <a:schemeClr val="tx2"/>
          </a:solidFill>
          <a:latin typeface="Arial" charset="0"/>
          <a:cs typeface="Arial" charset="0"/>
        </a:defRPr>
      </a:lvl3pPr>
      <a:lvl4pPr algn="ctr" defTabSz="730250" rtl="0" fontAlgn="base">
        <a:spcBef>
          <a:spcPct val="0"/>
        </a:spcBef>
        <a:spcAft>
          <a:spcPct val="0"/>
        </a:spcAft>
        <a:defRPr sz="3500">
          <a:solidFill>
            <a:schemeClr val="tx2"/>
          </a:solidFill>
          <a:latin typeface="Arial" charset="0"/>
          <a:cs typeface="Arial" charset="0"/>
        </a:defRPr>
      </a:lvl4pPr>
      <a:lvl5pPr algn="ctr" defTabSz="730250" rtl="0" fontAlgn="base">
        <a:spcBef>
          <a:spcPct val="0"/>
        </a:spcBef>
        <a:spcAft>
          <a:spcPct val="0"/>
        </a:spcAft>
        <a:defRPr sz="3500">
          <a:solidFill>
            <a:schemeClr val="tx2"/>
          </a:solidFill>
          <a:latin typeface="Arial" charset="0"/>
          <a:cs typeface="Arial" charset="0"/>
        </a:defRPr>
      </a:lvl5pPr>
      <a:lvl6pPr marL="457200" algn="ctr" defTabSz="730250" rtl="0" fontAlgn="base">
        <a:spcBef>
          <a:spcPct val="0"/>
        </a:spcBef>
        <a:spcAft>
          <a:spcPct val="0"/>
        </a:spcAft>
        <a:defRPr sz="3500">
          <a:solidFill>
            <a:schemeClr val="tx2"/>
          </a:solidFill>
          <a:latin typeface="Arial" charset="0"/>
          <a:cs typeface="Arial" charset="0"/>
        </a:defRPr>
      </a:lvl6pPr>
      <a:lvl7pPr marL="914400" algn="ctr" defTabSz="730250" rtl="0" fontAlgn="base">
        <a:spcBef>
          <a:spcPct val="0"/>
        </a:spcBef>
        <a:spcAft>
          <a:spcPct val="0"/>
        </a:spcAft>
        <a:defRPr sz="3500">
          <a:solidFill>
            <a:schemeClr val="tx2"/>
          </a:solidFill>
          <a:latin typeface="Arial" charset="0"/>
          <a:cs typeface="Arial" charset="0"/>
        </a:defRPr>
      </a:lvl7pPr>
      <a:lvl8pPr marL="1371600" algn="ctr" defTabSz="730250" rtl="0" fontAlgn="base">
        <a:spcBef>
          <a:spcPct val="0"/>
        </a:spcBef>
        <a:spcAft>
          <a:spcPct val="0"/>
        </a:spcAft>
        <a:defRPr sz="3500">
          <a:solidFill>
            <a:schemeClr val="tx2"/>
          </a:solidFill>
          <a:latin typeface="Arial" charset="0"/>
          <a:cs typeface="Arial" charset="0"/>
        </a:defRPr>
      </a:lvl8pPr>
      <a:lvl9pPr marL="1828800" algn="ctr" defTabSz="730250" rtl="0" fontAlgn="base">
        <a:spcBef>
          <a:spcPct val="0"/>
        </a:spcBef>
        <a:spcAft>
          <a:spcPct val="0"/>
        </a:spcAft>
        <a:defRPr sz="3500">
          <a:solidFill>
            <a:schemeClr val="tx2"/>
          </a:solidFill>
          <a:latin typeface="Arial" charset="0"/>
          <a:cs typeface="Arial" charset="0"/>
        </a:defRPr>
      </a:lvl9pPr>
    </p:titleStyle>
    <p:bodyStyle>
      <a:lvl1pPr marL="274638" indent="-274638" algn="l" defTabSz="730250" rtl="0" fontAlgn="base">
        <a:spcBef>
          <a:spcPct val="20000"/>
        </a:spcBef>
        <a:spcAft>
          <a:spcPct val="0"/>
        </a:spcAft>
        <a:buChar char="•"/>
        <a:defRPr sz="2600">
          <a:solidFill>
            <a:schemeClr val="tx1"/>
          </a:solidFill>
          <a:latin typeface="+mn-lt"/>
          <a:ea typeface="+mn-ea"/>
          <a:cs typeface="+mn-cs"/>
        </a:defRPr>
      </a:lvl1pPr>
      <a:lvl2pPr marL="593725" indent="-228600" algn="l" defTabSz="730250" rtl="0" fontAlgn="base">
        <a:spcBef>
          <a:spcPct val="20000"/>
        </a:spcBef>
        <a:spcAft>
          <a:spcPct val="0"/>
        </a:spcAft>
        <a:buChar char="–"/>
        <a:defRPr sz="2200">
          <a:solidFill>
            <a:schemeClr val="tx1"/>
          </a:solidFill>
          <a:latin typeface="+mn-lt"/>
          <a:cs typeface="+mn-cs"/>
        </a:defRPr>
      </a:lvl2pPr>
      <a:lvl3pPr marL="912813" indent="-182563" algn="l" defTabSz="730250" rtl="0" fontAlgn="base">
        <a:spcBef>
          <a:spcPct val="20000"/>
        </a:spcBef>
        <a:spcAft>
          <a:spcPct val="0"/>
        </a:spcAft>
        <a:buChar char="•"/>
        <a:defRPr sz="1900">
          <a:solidFill>
            <a:schemeClr val="tx1"/>
          </a:solidFill>
          <a:latin typeface="+mn-lt"/>
          <a:cs typeface="+mn-cs"/>
        </a:defRPr>
      </a:lvl3pPr>
      <a:lvl4pPr marL="1277938" indent="-182563" algn="l" defTabSz="730250" rtl="0" fontAlgn="base">
        <a:spcBef>
          <a:spcPct val="20000"/>
        </a:spcBef>
        <a:spcAft>
          <a:spcPct val="0"/>
        </a:spcAft>
        <a:buChar char="–"/>
        <a:defRPr sz="1600">
          <a:solidFill>
            <a:schemeClr val="tx1"/>
          </a:solidFill>
          <a:latin typeface="+mn-lt"/>
          <a:cs typeface="+mn-cs"/>
        </a:defRPr>
      </a:lvl4pPr>
      <a:lvl5pPr marL="1643063" indent="-182563" algn="l" defTabSz="730250" rtl="0" fontAlgn="base">
        <a:spcBef>
          <a:spcPct val="20000"/>
        </a:spcBef>
        <a:spcAft>
          <a:spcPct val="0"/>
        </a:spcAft>
        <a:buChar char="»"/>
        <a:defRPr sz="1600">
          <a:solidFill>
            <a:schemeClr val="tx1"/>
          </a:solidFill>
          <a:latin typeface="+mn-lt"/>
          <a:cs typeface="+mn-cs"/>
        </a:defRPr>
      </a:lvl5pPr>
      <a:lvl6pPr marL="2100263" indent="-182563" algn="l" defTabSz="730250" rtl="0" fontAlgn="base">
        <a:spcBef>
          <a:spcPct val="20000"/>
        </a:spcBef>
        <a:spcAft>
          <a:spcPct val="0"/>
        </a:spcAft>
        <a:buChar char="»"/>
        <a:defRPr sz="1600">
          <a:solidFill>
            <a:schemeClr val="tx1"/>
          </a:solidFill>
          <a:latin typeface="+mn-lt"/>
          <a:cs typeface="+mn-cs"/>
        </a:defRPr>
      </a:lvl6pPr>
      <a:lvl7pPr marL="2557463" indent="-182563" algn="l" defTabSz="730250" rtl="0" fontAlgn="base">
        <a:spcBef>
          <a:spcPct val="20000"/>
        </a:spcBef>
        <a:spcAft>
          <a:spcPct val="0"/>
        </a:spcAft>
        <a:buChar char="»"/>
        <a:defRPr sz="1600">
          <a:solidFill>
            <a:schemeClr val="tx1"/>
          </a:solidFill>
          <a:latin typeface="+mn-lt"/>
          <a:cs typeface="+mn-cs"/>
        </a:defRPr>
      </a:lvl7pPr>
      <a:lvl8pPr marL="3014663" indent="-182563" algn="l" defTabSz="730250" rtl="0" fontAlgn="base">
        <a:spcBef>
          <a:spcPct val="20000"/>
        </a:spcBef>
        <a:spcAft>
          <a:spcPct val="0"/>
        </a:spcAft>
        <a:buChar char="»"/>
        <a:defRPr sz="1600">
          <a:solidFill>
            <a:schemeClr val="tx1"/>
          </a:solidFill>
          <a:latin typeface="+mn-lt"/>
          <a:cs typeface="+mn-cs"/>
        </a:defRPr>
      </a:lvl8pPr>
      <a:lvl9pPr marL="3471863" indent="-182563" algn="l" defTabSz="730250" rtl="0" fontAlgn="base">
        <a:spcBef>
          <a:spcPct val="20000"/>
        </a:spcBef>
        <a:spcAft>
          <a:spcPct val="0"/>
        </a:spcAft>
        <a:buChar char="»"/>
        <a:defRPr sz="16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4.pn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1.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Logo_studioarmonia"/>
          <p:cNvPicPr>
            <a:picLocks noChangeAspect="1" noChangeArrowheads="1"/>
          </p:cNvPicPr>
          <p:nvPr/>
        </p:nvPicPr>
        <p:blipFill>
          <a:blip r:embed="rId2" cstate="print"/>
          <a:srcRect/>
          <a:stretch>
            <a:fillRect/>
          </a:stretch>
        </p:blipFill>
        <p:spPr bwMode="auto">
          <a:xfrm>
            <a:off x="161925" y="0"/>
            <a:ext cx="1752600" cy="665163"/>
          </a:xfrm>
          <a:prstGeom prst="rect">
            <a:avLst/>
          </a:prstGeom>
          <a:noFill/>
        </p:spPr>
      </p:pic>
      <p:pic>
        <p:nvPicPr>
          <p:cNvPr id="2054" name="Picture 6" descr="LOGO CID"/>
          <p:cNvPicPr>
            <a:picLocks noChangeAspect="1" noChangeArrowheads="1"/>
          </p:cNvPicPr>
          <p:nvPr/>
        </p:nvPicPr>
        <p:blipFill>
          <a:blip r:embed="rId3" cstate="print"/>
          <a:srcRect/>
          <a:stretch>
            <a:fillRect/>
          </a:stretch>
        </p:blipFill>
        <p:spPr bwMode="auto">
          <a:xfrm>
            <a:off x="4419600" y="0"/>
            <a:ext cx="677863" cy="736600"/>
          </a:xfrm>
          <a:prstGeom prst="rect">
            <a:avLst/>
          </a:prstGeom>
          <a:noFill/>
        </p:spPr>
      </p:pic>
      <p:pic>
        <p:nvPicPr>
          <p:cNvPr id="2058" name="Picture 10" descr="vlcsnap-2013-09-08-15h22m06s7"/>
          <p:cNvPicPr>
            <a:picLocks noChangeAspect="1" noChangeArrowheads="1"/>
          </p:cNvPicPr>
          <p:nvPr/>
        </p:nvPicPr>
        <p:blipFill>
          <a:blip r:embed="rId4" cstate="print"/>
          <a:srcRect/>
          <a:stretch>
            <a:fillRect/>
          </a:stretch>
        </p:blipFill>
        <p:spPr bwMode="auto">
          <a:xfrm>
            <a:off x="161925" y="828675"/>
            <a:ext cx="4897438" cy="2981325"/>
          </a:xfrm>
          <a:prstGeom prst="rect">
            <a:avLst/>
          </a:prstGeom>
          <a:noFill/>
          <a:ln w="76200">
            <a:solidFill>
              <a:srgbClr val="FFCC00"/>
            </a:solidFill>
            <a:miter lim="800000"/>
            <a:headEnd/>
            <a:tailEnd/>
          </a:ln>
        </p:spPr>
      </p:pic>
      <p:sp>
        <p:nvSpPr>
          <p:cNvPr id="2059" name="Text Box 11"/>
          <p:cNvSpPr txBox="1">
            <a:spLocks noChangeArrowheads="1"/>
          </p:cNvSpPr>
          <p:nvPr/>
        </p:nvSpPr>
        <p:spPr bwMode="auto">
          <a:xfrm>
            <a:off x="377825" y="2484438"/>
            <a:ext cx="4537075" cy="1092200"/>
          </a:xfrm>
          <a:prstGeom prst="rect">
            <a:avLst/>
          </a:prstGeom>
          <a:solidFill>
            <a:srgbClr val="FFDB43"/>
          </a:solidFill>
          <a:ln w="12700">
            <a:solidFill>
              <a:srgbClr val="E20000"/>
            </a:solidFill>
            <a:miter lim="800000"/>
            <a:headEnd/>
            <a:tailEnd/>
          </a:ln>
          <a:effectLst/>
        </p:spPr>
        <p:txBody>
          <a:bodyPr lIns="73042" tIns="36521" rIns="73042" bIns="36521">
            <a:spAutoFit/>
          </a:bodyPr>
          <a:lstStyle/>
          <a:p>
            <a:pPr defTabSz="730250"/>
            <a:r>
              <a:rPr lang="it-IT" sz="2600">
                <a:effectLst>
                  <a:outerShdw blurRad="38100" dist="38100" dir="2700000" algn="tl">
                    <a:srgbClr val="FFFFFF"/>
                  </a:outerShdw>
                </a:effectLst>
                <a:latin typeface="Lucida Handwriting" pitchFamily="66" charset="0"/>
              </a:rPr>
              <a:t>Danza-Movimento </a:t>
            </a:r>
          </a:p>
          <a:p>
            <a:pPr defTabSz="730250"/>
            <a:r>
              <a:rPr lang="it-IT" sz="2600">
                <a:effectLst>
                  <a:outerShdw blurRad="38100" dist="38100" dir="2700000" algn="tl">
                    <a:srgbClr val="FFFFFF"/>
                  </a:outerShdw>
                </a:effectLst>
                <a:latin typeface="Lucida Handwriting" pitchFamily="66" charset="0"/>
              </a:rPr>
              <a:t> Espressivo-Relazionale</a:t>
            </a:r>
          </a:p>
          <a:p>
            <a:pPr defTabSz="730250"/>
            <a:r>
              <a:rPr lang="it-IT">
                <a:solidFill>
                  <a:srgbClr val="FF0000"/>
                </a:solidFill>
              </a:rPr>
              <a:t>Incontri esperienziali a cadenza mensile</a:t>
            </a:r>
          </a:p>
        </p:txBody>
      </p:sp>
      <p:sp>
        <p:nvSpPr>
          <p:cNvPr id="2061" name="Text Box 13"/>
          <p:cNvSpPr txBox="1">
            <a:spLocks noChangeArrowheads="1"/>
          </p:cNvSpPr>
          <p:nvPr/>
        </p:nvSpPr>
        <p:spPr bwMode="auto">
          <a:xfrm>
            <a:off x="400050" y="6594475"/>
            <a:ext cx="146050" cy="285750"/>
          </a:xfrm>
          <a:prstGeom prst="rect">
            <a:avLst/>
          </a:prstGeom>
          <a:noFill/>
          <a:ln w="9525">
            <a:noFill/>
            <a:miter lim="800000"/>
            <a:headEnd/>
            <a:tailEnd/>
          </a:ln>
          <a:effectLst/>
        </p:spPr>
        <p:txBody>
          <a:bodyPr wrap="none" lIns="73042" tIns="36521" rIns="73042" bIns="36521">
            <a:spAutoFit/>
          </a:bodyPr>
          <a:lstStyle/>
          <a:p>
            <a:pPr algn="l" defTabSz="730250"/>
            <a:endParaRPr lang="it-IT" b="0"/>
          </a:p>
        </p:txBody>
      </p:sp>
      <p:sp>
        <p:nvSpPr>
          <p:cNvPr id="2062" name="Text Box 14"/>
          <p:cNvSpPr txBox="1">
            <a:spLocks noChangeArrowheads="1"/>
          </p:cNvSpPr>
          <p:nvPr/>
        </p:nvSpPr>
        <p:spPr bwMode="auto">
          <a:xfrm flipH="1">
            <a:off x="1588" y="6589713"/>
            <a:ext cx="5221287" cy="1050925"/>
          </a:xfrm>
          <a:prstGeom prst="rect">
            <a:avLst/>
          </a:prstGeom>
          <a:solidFill>
            <a:srgbClr val="FFDD4B"/>
          </a:solidFill>
          <a:ln w="9525">
            <a:noFill/>
            <a:miter lim="800000"/>
            <a:headEnd/>
            <a:tailEnd/>
          </a:ln>
          <a:effectLst/>
        </p:spPr>
        <p:txBody>
          <a:bodyPr lIns="73042" tIns="36521" rIns="73042" bIns="36521">
            <a:spAutoFit/>
          </a:bodyPr>
          <a:lstStyle/>
          <a:p>
            <a:pPr algn="just" defTabSz="730250"/>
            <a:r>
              <a:rPr lang="it-IT" sz="800" b="0"/>
              <a:t>La conduttrice, Susanna Hirsch, è danzamovimentoterapeuta espressivo-relazionale, socia APID, ARTE, DES, CID-UNESCO; opera in ambito formativo e preventivo integrando alla DMT le sue esperienze di yoga, ci-gong, tai-chi ed altre discipline corporeo-espressive. Tra i suoi maestri di danza: Masaki Ywana, Daniel Odier, Herns Duplan, Françoise Dupuy, Brigitte Hyon, Silvia Vlaminsky, Silvia Colli, Solène Fiumani, Maria Fux, France Schott-Billmann, Saad Ismail, Amal Loulidi, Annamaria Epifania, Theodor Rawyler, Richy Bonavita, Giordano Novielli, Benedetta Capanna, Francesca Maria Chiarenza, Simona Montanari, Oretta Bizzarri, Donatella Patino, Peggy Hackney, Laura Delfini, Susanna Odevaine, Sara Avtar.</a:t>
            </a:r>
          </a:p>
          <a:p>
            <a:pPr algn="just" defTabSz="730250"/>
            <a:endParaRPr lang="it-IT" sz="800" b="0"/>
          </a:p>
        </p:txBody>
      </p:sp>
      <p:sp>
        <p:nvSpPr>
          <p:cNvPr id="2063" name="Text Box 15"/>
          <p:cNvSpPr txBox="1">
            <a:spLocks noChangeArrowheads="1"/>
          </p:cNvSpPr>
          <p:nvPr/>
        </p:nvSpPr>
        <p:spPr bwMode="auto">
          <a:xfrm>
            <a:off x="0" y="3852863"/>
            <a:ext cx="3619500" cy="2046287"/>
          </a:xfrm>
          <a:prstGeom prst="rect">
            <a:avLst/>
          </a:prstGeom>
          <a:noFill/>
          <a:ln w="9525">
            <a:noFill/>
            <a:miter lim="800000"/>
            <a:headEnd/>
            <a:tailEnd/>
          </a:ln>
          <a:effectLst/>
        </p:spPr>
        <p:txBody>
          <a:bodyPr lIns="73042" tIns="36521" rIns="73042" bIns="36521">
            <a:spAutoFit/>
          </a:bodyPr>
          <a:lstStyle/>
          <a:p>
            <a:pPr defTabSz="730250"/>
            <a:r>
              <a:rPr lang="it-IT" sz="1100">
                <a:solidFill>
                  <a:schemeClr val="tx2"/>
                </a:solidFill>
              </a:rPr>
              <a:t>Il sapere psicodinamico e l’arte del movimento si uniscono in questa pratica di gruppo ludica e rigenerante per uomini e donne di tutte le età. </a:t>
            </a:r>
          </a:p>
          <a:p>
            <a:pPr defTabSz="730250"/>
            <a:r>
              <a:rPr lang="it-IT" sz="1100">
                <a:solidFill>
                  <a:srgbClr val="FF0000"/>
                </a:solidFill>
              </a:rPr>
              <a:t>Le esperienze proposte producono benessere e piacere funzionale, integrano mente e corpo, rafforzano le funzioni vitali e le difese immunitarie,  migliorano la relazione con sé e con gli altri valorizzando le specificità di ognuno. </a:t>
            </a:r>
          </a:p>
          <a:p>
            <a:pPr defTabSz="730250"/>
            <a:endParaRPr lang="it-IT" sz="800">
              <a:solidFill>
                <a:srgbClr val="FF0000"/>
              </a:solidFill>
            </a:endParaRPr>
          </a:p>
          <a:p>
            <a:pPr defTabSz="730250"/>
            <a:r>
              <a:rPr lang="it-IT" sz="1100">
                <a:solidFill>
                  <a:schemeClr val="tx2"/>
                </a:solidFill>
              </a:rPr>
              <a:t>La crescita personale si fonda sull’immagine che l’altro ci restituisce di noi e sulla risposta creativa  allo stimolo musicale. </a:t>
            </a:r>
          </a:p>
        </p:txBody>
      </p:sp>
      <p:sp>
        <p:nvSpPr>
          <p:cNvPr id="2064" name="Text Box 16"/>
          <p:cNvSpPr txBox="1">
            <a:spLocks noChangeArrowheads="1"/>
          </p:cNvSpPr>
          <p:nvPr/>
        </p:nvSpPr>
        <p:spPr bwMode="auto">
          <a:xfrm>
            <a:off x="3546475" y="3924300"/>
            <a:ext cx="1674813" cy="1139825"/>
          </a:xfrm>
          <a:prstGeom prst="rect">
            <a:avLst/>
          </a:prstGeom>
          <a:solidFill>
            <a:srgbClr val="5BC1FF"/>
          </a:solidFill>
          <a:ln w="12700">
            <a:noFill/>
            <a:miter lim="800000"/>
            <a:headEnd/>
            <a:tailEnd/>
          </a:ln>
          <a:effectLst/>
        </p:spPr>
        <p:txBody>
          <a:bodyPr lIns="73042" tIns="36521" rIns="73042" bIns="36521">
            <a:spAutoFit/>
          </a:bodyPr>
          <a:lstStyle/>
          <a:p>
            <a:pPr defTabSz="730250"/>
            <a:r>
              <a:rPr lang="it-IT" sz="1000"/>
              <a:t>Previene e cura diversi disagi tra cui: </a:t>
            </a:r>
            <a:r>
              <a:rPr lang="it-IT" sz="1000" b="0"/>
              <a:t>artrosi, ansia, stress, emicranie, disturbi psicosomatici, alimentari e dell’umore, fobie, depressione, insonnia, dipendenze.</a:t>
            </a:r>
            <a:endParaRPr lang="it-IT" sz="600" b="0"/>
          </a:p>
        </p:txBody>
      </p:sp>
      <p:sp>
        <p:nvSpPr>
          <p:cNvPr id="2065" name="Text Box 17"/>
          <p:cNvSpPr txBox="1">
            <a:spLocks noChangeArrowheads="1"/>
          </p:cNvSpPr>
          <p:nvPr/>
        </p:nvSpPr>
        <p:spPr bwMode="auto">
          <a:xfrm>
            <a:off x="307975" y="387350"/>
            <a:ext cx="1425575" cy="285750"/>
          </a:xfrm>
          <a:prstGeom prst="rect">
            <a:avLst/>
          </a:prstGeom>
          <a:noFill/>
          <a:ln w="9525">
            <a:noFill/>
            <a:miter lim="800000"/>
            <a:headEnd/>
            <a:tailEnd/>
          </a:ln>
          <a:effectLst/>
        </p:spPr>
        <p:txBody>
          <a:bodyPr lIns="73042" tIns="36521" rIns="73042" bIns="36521">
            <a:spAutoFit/>
          </a:bodyPr>
          <a:lstStyle/>
          <a:p>
            <a:pPr defTabSz="730250"/>
            <a:endParaRPr lang="it-IT" sz="700" b="0">
              <a:solidFill>
                <a:srgbClr val="4D4D4D"/>
              </a:solidFill>
            </a:endParaRPr>
          </a:p>
          <a:p>
            <a:pPr defTabSz="730250"/>
            <a:r>
              <a:rPr lang="it-IT" sz="700" b="0">
                <a:solidFill>
                  <a:schemeClr val="bg2"/>
                </a:solidFill>
              </a:rPr>
              <a:t>Associazione Socio-Culturale</a:t>
            </a:r>
          </a:p>
        </p:txBody>
      </p:sp>
      <p:sp>
        <p:nvSpPr>
          <p:cNvPr id="2066" name="Text Box 18"/>
          <p:cNvSpPr txBox="1">
            <a:spLocks noChangeArrowheads="1"/>
          </p:cNvSpPr>
          <p:nvPr/>
        </p:nvSpPr>
        <p:spPr bwMode="auto">
          <a:xfrm>
            <a:off x="0" y="5868988"/>
            <a:ext cx="3475038" cy="701675"/>
          </a:xfrm>
          <a:prstGeom prst="rect">
            <a:avLst/>
          </a:prstGeom>
          <a:solidFill>
            <a:srgbClr val="E20000"/>
          </a:solidFill>
          <a:ln w="9525">
            <a:noFill/>
            <a:miter lim="800000"/>
            <a:headEnd/>
            <a:tailEnd/>
          </a:ln>
          <a:effectLst/>
        </p:spPr>
        <p:txBody>
          <a:bodyPr>
            <a:spAutoFit/>
          </a:bodyPr>
          <a:lstStyle/>
          <a:p>
            <a:pPr defTabSz="730250"/>
            <a:r>
              <a:rPr lang="it-IT" sz="1000">
                <a:solidFill>
                  <a:schemeClr val="bg1"/>
                </a:solidFill>
              </a:rPr>
              <a:t>Il corpo viene riscoperto, rispettato, </a:t>
            </a:r>
          </a:p>
          <a:p>
            <a:pPr defTabSz="730250"/>
            <a:r>
              <a:rPr lang="it-IT" sz="1000">
                <a:solidFill>
                  <a:schemeClr val="bg1"/>
                </a:solidFill>
              </a:rPr>
              <a:t>rivissuto, rivitalizzato. </a:t>
            </a:r>
          </a:p>
          <a:p>
            <a:pPr defTabSz="730250"/>
            <a:r>
              <a:rPr lang="it-IT" sz="1000">
                <a:solidFill>
                  <a:schemeClr val="bg1"/>
                </a:solidFill>
              </a:rPr>
              <a:t>Si affinano sensibilità, creatività, determinazione, equilibrio e competenze relazionali.</a:t>
            </a:r>
            <a:endParaRPr lang="it-IT" sz="1000" b="0">
              <a:solidFill>
                <a:schemeClr val="bg1"/>
              </a:solidFill>
            </a:endParaRPr>
          </a:p>
        </p:txBody>
      </p:sp>
      <p:sp>
        <p:nvSpPr>
          <p:cNvPr id="2067" name="Text Box 19"/>
          <p:cNvSpPr txBox="1">
            <a:spLocks noChangeArrowheads="1"/>
          </p:cNvSpPr>
          <p:nvPr/>
        </p:nvSpPr>
        <p:spPr bwMode="auto">
          <a:xfrm>
            <a:off x="3546475" y="5292725"/>
            <a:ext cx="1512888" cy="304800"/>
          </a:xfrm>
          <a:prstGeom prst="rect">
            <a:avLst/>
          </a:prstGeom>
          <a:noFill/>
          <a:ln w="9525">
            <a:noFill/>
            <a:miter lim="800000"/>
            <a:headEnd/>
            <a:tailEnd/>
          </a:ln>
          <a:effectLst/>
        </p:spPr>
        <p:txBody>
          <a:bodyPr>
            <a:spAutoFit/>
          </a:bodyPr>
          <a:lstStyle/>
          <a:p>
            <a:pPr defTabSz="730250"/>
            <a:endParaRPr lang="it-IT" b="0"/>
          </a:p>
        </p:txBody>
      </p:sp>
      <p:sp>
        <p:nvSpPr>
          <p:cNvPr id="2068" name="Rectangle 20"/>
          <p:cNvSpPr>
            <a:spLocks noChangeArrowheads="1"/>
          </p:cNvSpPr>
          <p:nvPr/>
        </p:nvSpPr>
        <p:spPr bwMode="auto">
          <a:xfrm flipH="1" flipV="1">
            <a:off x="5851525" y="5437188"/>
            <a:ext cx="184150" cy="244475"/>
          </a:xfrm>
          <a:prstGeom prst="rect">
            <a:avLst/>
          </a:prstGeom>
          <a:noFill/>
          <a:ln w="9525">
            <a:noFill/>
            <a:miter lim="800000"/>
            <a:headEnd/>
            <a:tailEnd/>
          </a:ln>
          <a:effectLst/>
        </p:spPr>
        <p:txBody>
          <a:bodyPr>
            <a:spAutoFit/>
          </a:bodyPr>
          <a:lstStyle/>
          <a:p>
            <a:pPr defTabSz="730250"/>
            <a:r>
              <a:rPr lang="it-IT" sz="1000" b="0"/>
              <a:t>.</a:t>
            </a:r>
          </a:p>
        </p:txBody>
      </p:sp>
      <p:sp>
        <p:nvSpPr>
          <p:cNvPr id="2071" name="Rectangle 23"/>
          <p:cNvSpPr>
            <a:spLocks noChangeArrowheads="1"/>
          </p:cNvSpPr>
          <p:nvPr/>
        </p:nvSpPr>
        <p:spPr bwMode="auto">
          <a:xfrm>
            <a:off x="3475038" y="5076825"/>
            <a:ext cx="1746250" cy="1552575"/>
          </a:xfrm>
          <a:prstGeom prst="rect">
            <a:avLst/>
          </a:prstGeom>
          <a:noFill/>
          <a:ln w="9525">
            <a:noFill/>
            <a:miter lim="800000"/>
            <a:headEnd/>
            <a:tailEnd/>
          </a:ln>
          <a:effectLst/>
        </p:spPr>
        <p:txBody>
          <a:bodyPr>
            <a:spAutoFit/>
          </a:bodyPr>
          <a:lstStyle/>
          <a:p>
            <a:pPr defTabSz="730250"/>
            <a:r>
              <a:rPr lang="it-IT" sz="1200" b="0">
                <a:solidFill>
                  <a:srgbClr val="E20000"/>
                </a:solidFill>
              </a:rPr>
              <a:t>E’ efficace nelle problematiche relazionali e di coppia legate all’espressione delle emozioni, all’assertività, all’autostima, alle capacità decisionali.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514475" y="268288"/>
            <a:ext cx="1863725" cy="561975"/>
          </a:xfrm>
          <a:prstGeom prst="rect">
            <a:avLst/>
          </a:prstGeom>
          <a:noFill/>
          <a:ln w="9525">
            <a:noFill/>
            <a:miter lim="800000"/>
            <a:headEnd/>
            <a:tailEnd/>
          </a:ln>
          <a:effectLst/>
        </p:spPr>
        <p:txBody>
          <a:bodyPr lIns="73042" tIns="36521" rIns="73042" bIns="36521">
            <a:spAutoFit/>
          </a:bodyPr>
          <a:lstStyle/>
          <a:p>
            <a:pPr defTabSz="730250"/>
            <a:endParaRPr lang="it-IT" sz="600" b="0">
              <a:solidFill>
                <a:schemeClr val="bg2"/>
              </a:solidFill>
            </a:endParaRPr>
          </a:p>
          <a:p>
            <a:pPr defTabSz="730250"/>
            <a:r>
              <a:rPr lang="it-IT" sz="800" b="0">
                <a:solidFill>
                  <a:schemeClr val="bg2"/>
                </a:solidFill>
              </a:rPr>
              <a:t>Associazione Socio-Culturale</a:t>
            </a:r>
          </a:p>
          <a:p>
            <a:pPr defTabSz="730250"/>
            <a:endParaRPr lang="it-IT" sz="600" b="0">
              <a:solidFill>
                <a:schemeClr val="bg2"/>
              </a:solidFill>
            </a:endParaRPr>
          </a:p>
          <a:p>
            <a:pPr defTabSz="730250"/>
            <a:r>
              <a:rPr lang="it-IT" sz="1200" b="0" u="sng">
                <a:solidFill>
                  <a:srgbClr val="CC0000"/>
                </a:solidFill>
                <a:effectLst>
                  <a:outerShdw blurRad="38100" dist="38100" dir="2700000" algn="tl">
                    <a:srgbClr val="C0C0C0"/>
                  </a:outerShdw>
                </a:effectLst>
                <a:latin typeface="Verdana" pitchFamily="34" charset="0"/>
              </a:rPr>
              <a:t>PROGRAMMA</a:t>
            </a:r>
          </a:p>
        </p:txBody>
      </p:sp>
      <p:sp>
        <p:nvSpPr>
          <p:cNvPr id="6149" name="Text Box 5"/>
          <p:cNvSpPr txBox="1">
            <a:spLocks noChangeArrowheads="1"/>
          </p:cNvSpPr>
          <p:nvPr/>
        </p:nvSpPr>
        <p:spPr bwMode="auto">
          <a:xfrm>
            <a:off x="0" y="828675"/>
            <a:ext cx="5221288" cy="4056063"/>
          </a:xfrm>
          <a:prstGeom prst="rect">
            <a:avLst/>
          </a:prstGeom>
          <a:solidFill>
            <a:srgbClr val="FFE05B"/>
          </a:solidFill>
          <a:ln w="9525">
            <a:noFill/>
            <a:miter lim="800000"/>
            <a:headEnd/>
            <a:tailEnd/>
          </a:ln>
          <a:effectLst/>
        </p:spPr>
        <p:txBody>
          <a:bodyPr lIns="73042" tIns="36521" rIns="73042" bIns="36521">
            <a:spAutoFit/>
          </a:bodyPr>
          <a:lstStyle/>
          <a:p>
            <a:pPr algn="l" defTabSz="730250"/>
            <a:r>
              <a:rPr lang="it-IT" sz="1300" b="0" u="sng">
                <a:solidFill>
                  <a:srgbClr val="CC0000"/>
                </a:solidFill>
              </a:rPr>
              <a:t> sab  28	settembre ‘13  </a:t>
            </a:r>
            <a:r>
              <a:rPr lang="it-IT" sz="1300" u="sng">
                <a:solidFill>
                  <a:srgbClr val="CC0000"/>
                </a:solidFill>
              </a:rPr>
              <a:t>MASSAGGI IN MOVIMENTO</a:t>
            </a:r>
          </a:p>
          <a:p>
            <a:pPr algn="l" defTabSz="730250"/>
            <a:r>
              <a:rPr lang="it-IT" sz="1300"/>
              <a:t>	</a:t>
            </a:r>
            <a:r>
              <a:rPr lang="it-IT" sz="1300" b="0"/>
              <a:t> </a:t>
            </a:r>
            <a:r>
              <a:rPr lang="it-IT" sz="1100" b="0"/>
              <a:t>Contattare il corpo per mantenerci sani, rilassati e attivi. </a:t>
            </a:r>
            <a:endParaRPr lang="it-IT" sz="1100"/>
          </a:p>
          <a:p>
            <a:pPr algn="l" defTabSz="730250"/>
            <a:r>
              <a:rPr lang="it-IT" sz="1300" b="0" u="sng">
                <a:solidFill>
                  <a:srgbClr val="CC0000"/>
                </a:solidFill>
              </a:rPr>
              <a:t> dom 20 	ottobre	 ’13  </a:t>
            </a:r>
            <a:r>
              <a:rPr lang="it-IT" sz="1300" u="sng">
                <a:solidFill>
                  <a:srgbClr val="CC0000"/>
                </a:solidFill>
              </a:rPr>
              <a:t>MEMORIA E RITUALI  </a:t>
            </a:r>
            <a:r>
              <a:rPr lang="it-IT" u="sng"/>
              <a:t> </a:t>
            </a:r>
          </a:p>
          <a:p>
            <a:pPr algn="l" defTabSz="730250"/>
            <a:r>
              <a:rPr lang="it-IT" sz="1300"/>
              <a:t>	</a:t>
            </a:r>
            <a:r>
              <a:rPr lang="it-IT" sz="1100" b="0"/>
              <a:t>Riprendersi i propri tempi potenziando la memoria.</a:t>
            </a:r>
            <a:endParaRPr lang="it-IT" sz="1100"/>
          </a:p>
          <a:p>
            <a:pPr algn="l" defTabSz="730250"/>
            <a:r>
              <a:rPr lang="it-IT" sz="1300" b="0" u="sng">
                <a:solidFill>
                  <a:srgbClr val="CC0000"/>
                </a:solidFill>
              </a:rPr>
              <a:t> sab  16 	novembre ’13  </a:t>
            </a:r>
            <a:r>
              <a:rPr lang="it-IT" sz="1300" u="sng">
                <a:solidFill>
                  <a:srgbClr val="CC0000"/>
                </a:solidFill>
              </a:rPr>
              <a:t>CREATIVITA’ LIBERA</a:t>
            </a:r>
          </a:p>
          <a:p>
            <a:pPr algn="l" defTabSz="730250"/>
            <a:r>
              <a:rPr lang="it-IT" sz="1300"/>
              <a:t> 	</a:t>
            </a:r>
            <a:r>
              <a:rPr lang="it-IT" sz="1100" b="0"/>
              <a:t> La creatività del corpo apre nuove soluzioni ai problemi.</a:t>
            </a:r>
            <a:endParaRPr lang="it-IT" sz="1100"/>
          </a:p>
          <a:p>
            <a:pPr algn="l" defTabSz="730250"/>
            <a:r>
              <a:rPr lang="it-IT" sz="1300" b="0" u="sng">
                <a:solidFill>
                  <a:srgbClr val="CC0000"/>
                </a:solidFill>
              </a:rPr>
              <a:t> dom 15	dicembre	 ’13  </a:t>
            </a:r>
            <a:r>
              <a:rPr lang="it-IT" sz="1300" u="sng">
                <a:solidFill>
                  <a:srgbClr val="CC0000"/>
                </a:solidFill>
              </a:rPr>
              <a:t>IL SOGNO COME DONO</a:t>
            </a:r>
          </a:p>
          <a:p>
            <a:pPr algn="l" defTabSz="730250"/>
            <a:r>
              <a:rPr lang="it-IT" sz="1300"/>
              <a:t>	</a:t>
            </a:r>
            <a:r>
              <a:rPr lang="it-IT" sz="1100" b="0"/>
              <a:t>Rivivere i sogni per conoscersi e vivere appieno.</a:t>
            </a:r>
            <a:endParaRPr lang="it-IT" sz="1100"/>
          </a:p>
          <a:p>
            <a:pPr algn="l" defTabSz="730250"/>
            <a:r>
              <a:rPr lang="it-IT" sz="1300" b="0" u="sng">
                <a:solidFill>
                  <a:srgbClr val="CC0000"/>
                </a:solidFill>
              </a:rPr>
              <a:t> sab  11 	gennaio</a:t>
            </a:r>
            <a:r>
              <a:rPr lang="it-IT" sz="1300" u="sng"/>
              <a:t>	 </a:t>
            </a:r>
            <a:r>
              <a:rPr lang="it-IT" sz="1300" b="0" u="sng">
                <a:solidFill>
                  <a:srgbClr val="E20000"/>
                </a:solidFill>
              </a:rPr>
              <a:t>’14  </a:t>
            </a:r>
            <a:r>
              <a:rPr lang="it-IT" sz="1300" u="sng">
                <a:solidFill>
                  <a:srgbClr val="CC0000"/>
                </a:solidFill>
              </a:rPr>
              <a:t>CORPO E SPIRITUALITA’</a:t>
            </a:r>
          </a:p>
          <a:p>
            <a:pPr algn="l" defTabSz="730250"/>
            <a:r>
              <a:rPr lang="it-IT" sz="1300"/>
              <a:t>	</a:t>
            </a:r>
            <a:r>
              <a:rPr lang="it-IT" sz="1100" b="0"/>
              <a:t>Alla scoperta del rapporto tra mente, anima e corpo.</a:t>
            </a:r>
            <a:endParaRPr lang="it-IT" sz="1100"/>
          </a:p>
          <a:p>
            <a:pPr algn="l" defTabSz="730250"/>
            <a:r>
              <a:rPr lang="it-IT" sz="1300" b="0" u="sng">
                <a:solidFill>
                  <a:srgbClr val="CC0000"/>
                </a:solidFill>
              </a:rPr>
              <a:t> dom 16	febbraio	 ’14  </a:t>
            </a:r>
            <a:r>
              <a:rPr lang="it-IT" sz="1300" u="sng">
                <a:solidFill>
                  <a:srgbClr val="CC0000"/>
                </a:solidFill>
              </a:rPr>
              <a:t>RISCALDIAMOCI GIOCANDO</a:t>
            </a:r>
          </a:p>
          <a:p>
            <a:pPr algn="l" defTabSz="730250"/>
            <a:r>
              <a:rPr lang="it-IT" sz="1300"/>
              <a:t>	</a:t>
            </a:r>
            <a:r>
              <a:rPr lang="it-IT" sz="1100" b="0"/>
              <a:t>Il gioco come fonte di gioia, benessere e calore.</a:t>
            </a:r>
            <a:endParaRPr lang="it-IT" sz="1100"/>
          </a:p>
          <a:p>
            <a:pPr algn="l" defTabSz="730250"/>
            <a:r>
              <a:rPr lang="it-IT" sz="1300" b="0" u="sng">
                <a:solidFill>
                  <a:srgbClr val="CC0000"/>
                </a:solidFill>
              </a:rPr>
              <a:t> sab  15 	marzo	 ’14  </a:t>
            </a:r>
            <a:r>
              <a:rPr lang="it-IT" sz="1300" u="sng">
                <a:solidFill>
                  <a:srgbClr val="CC0000"/>
                </a:solidFill>
              </a:rPr>
              <a:t>L’APERTURA DEI SENSI</a:t>
            </a:r>
          </a:p>
          <a:p>
            <a:pPr algn="l" defTabSz="730250"/>
            <a:r>
              <a:rPr lang="it-IT" sz="1300"/>
              <a:t>	</a:t>
            </a:r>
            <a:r>
              <a:rPr lang="it-IT" sz="1100" b="0"/>
              <a:t>Percezioni e intensità dell’esperienza vitale.</a:t>
            </a:r>
            <a:endParaRPr lang="it-IT" sz="1100"/>
          </a:p>
          <a:p>
            <a:pPr algn="l" defTabSz="730250"/>
            <a:r>
              <a:rPr lang="it-IT" sz="1300" b="0" u="sng">
                <a:solidFill>
                  <a:srgbClr val="CC0000"/>
                </a:solidFill>
              </a:rPr>
              <a:t> dom   6 	aprile	 ’14  </a:t>
            </a:r>
            <a:r>
              <a:rPr lang="it-IT" sz="1300" u="sng">
                <a:solidFill>
                  <a:srgbClr val="CC0000"/>
                </a:solidFill>
              </a:rPr>
              <a:t>ABITARE LA FIDUCIA</a:t>
            </a:r>
          </a:p>
          <a:p>
            <a:pPr algn="l" defTabSz="730250"/>
            <a:r>
              <a:rPr lang="it-IT" sz="1300"/>
              <a:t>	</a:t>
            </a:r>
            <a:r>
              <a:rPr lang="it-IT" sz="1100" b="0"/>
              <a:t>Accogliere ed essere accolti coltivando l’empatia.</a:t>
            </a:r>
          </a:p>
          <a:p>
            <a:pPr algn="l" defTabSz="730250"/>
            <a:r>
              <a:rPr lang="it-IT" sz="1300" b="0" u="sng">
                <a:solidFill>
                  <a:srgbClr val="CC0000"/>
                </a:solidFill>
              </a:rPr>
              <a:t> sab  10 	maggio	 ’14  </a:t>
            </a:r>
            <a:r>
              <a:rPr lang="it-IT" sz="1300" u="sng">
                <a:solidFill>
                  <a:srgbClr val="CC0000"/>
                </a:solidFill>
              </a:rPr>
              <a:t>RISVEGLIARE L’ENERGIA</a:t>
            </a:r>
          </a:p>
          <a:p>
            <a:pPr algn="l" defTabSz="730250"/>
            <a:r>
              <a:rPr lang="it-IT" sz="1300"/>
              <a:t>	</a:t>
            </a:r>
            <a:r>
              <a:rPr lang="it-IT" sz="1100" b="0"/>
              <a:t>Esperienze energizzanti per vincere la stanchezza.</a:t>
            </a:r>
          </a:p>
          <a:p>
            <a:pPr algn="l" defTabSz="730250"/>
            <a:r>
              <a:rPr lang="it-IT" sz="1300" b="0" u="sng">
                <a:solidFill>
                  <a:srgbClr val="CC0000"/>
                </a:solidFill>
              </a:rPr>
              <a:t> dom 15	giugno</a:t>
            </a:r>
            <a:r>
              <a:rPr lang="it-IT" sz="1300" u="sng">
                <a:solidFill>
                  <a:srgbClr val="CC0000"/>
                </a:solidFill>
              </a:rPr>
              <a:t>	 </a:t>
            </a:r>
            <a:r>
              <a:rPr lang="it-IT" sz="1300" b="0" u="sng">
                <a:solidFill>
                  <a:srgbClr val="CC0000"/>
                </a:solidFill>
              </a:rPr>
              <a:t>’14  </a:t>
            </a:r>
            <a:r>
              <a:rPr lang="it-IT" sz="1300" u="sng">
                <a:solidFill>
                  <a:srgbClr val="CC0000"/>
                </a:solidFill>
              </a:rPr>
              <a:t>IL VIAGGIO    </a:t>
            </a:r>
          </a:p>
          <a:p>
            <a:pPr algn="l" defTabSz="730250"/>
            <a:r>
              <a:rPr lang="it-IT" sz="1300"/>
              <a:t>	</a:t>
            </a:r>
            <a:r>
              <a:rPr lang="it-IT" sz="1100" b="0"/>
              <a:t>Esplorazioni sul tema per prepararci al nostro viaggio.</a:t>
            </a:r>
            <a:endParaRPr lang="it-IT" sz="1100"/>
          </a:p>
        </p:txBody>
      </p:sp>
      <p:sp>
        <p:nvSpPr>
          <p:cNvPr id="6155" name="Text Box 11"/>
          <p:cNvSpPr txBox="1">
            <a:spLocks noChangeArrowheads="1"/>
          </p:cNvSpPr>
          <p:nvPr/>
        </p:nvSpPr>
        <p:spPr bwMode="auto">
          <a:xfrm>
            <a:off x="90488" y="4932363"/>
            <a:ext cx="2028825" cy="841375"/>
          </a:xfrm>
          <a:prstGeom prst="rect">
            <a:avLst/>
          </a:prstGeom>
          <a:solidFill>
            <a:srgbClr val="CC0000"/>
          </a:solidFill>
          <a:ln w="38100">
            <a:solidFill>
              <a:srgbClr val="CC0000"/>
            </a:solidFill>
            <a:miter lim="800000"/>
            <a:headEnd/>
            <a:tailEnd/>
          </a:ln>
          <a:effectLst/>
        </p:spPr>
        <p:txBody>
          <a:bodyPr lIns="73042" tIns="36521" rIns="73042" bIns="36521">
            <a:spAutoFit/>
          </a:bodyPr>
          <a:lstStyle/>
          <a:p>
            <a:pPr algn="l" defTabSz="730250"/>
            <a:r>
              <a:rPr lang="it-IT">
                <a:solidFill>
                  <a:schemeClr val="bg1"/>
                </a:solidFill>
              </a:rPr>
              <a:t>Orari:</a:t>
            </a:r>
            <a:endParaRPr lang="it-IT" sz="600">
              <a:solidFill>
                <a:schemeClr val="bg1"/>
              </a:solidFill>
            </a:endParaRPr>
          </a:p>
          <a:p>
            <a:pPr algn="l" defTabSz="730250"/>
            <a:r>
              <a:rPr lang="it-IT">
                <a:solidFill>
                  <a:schemeClr val="bg1"/>
                </a:solidFill>
              </a:rPr>
              <a:t>Sabato 17.30-19.30</a:t>
            </a:r>
            <a:endParaRPr lang="it-IT" sz="600">
              <a:solidFill>
                <a:schemeClr val="bg1"/>
              </a:solidFill>
            </a:endParaRPr>
          </a:p>
          <a:p>
            <a:pPr algn="l" defTabSz="730250"/>
            <a:endParaRPr lang="it-IT" sz="600">
              <a:solidFill>
                <a:schemeClr val="bg1"/>
              </a:solidFill>
            </a:endParaRPr>
          </a:p>
          <a:p>
            <a:pPr algn="l" defTabSz="730250"/>
            <a:r>
              <a:rPr lang="it-IT">
                <a:solidFill>
                  <a:schemeClr val="bg1"/>
                </a:solidFill>
              </a:rPr>
              <a:t>Domenica 11.00-13.00</a:t>
            </a:r>
          </a:p>
        </p:txBody>
      </p:sp>
      <p:pic>
        <p:nvPicPr>
          <p:cNvPr id="6156" name="Picture 12" descr="vlcsnap-2013-09-08-14h46m52s68"/>
          <p:cNvPicPr>
            <a:picLocks noChangeAspect="1" noChangeArrowheads="1"/>
          </p:cNvPicPr>
          <p:nvPr/>
        </p:nvPicPr>
        <p:blipFill>
          <a:blip r:embed="rId2" cstate="print"/>
          <a:srcRect/>
          <a:stretch>
            <a:fillRect/>
          </a:stretch>
        </p:blipFill>
        <p:spPr bwMode="auto">
          <a:xfrm>
            <a:off x="2178050" y="4932363"/>
            <a:ext cx="1262063" cy="865187"/>
          </a:xfrm>
          <a:prstGeom prst="rect">
            <a:avLst/>
          </a:prstGeom>
          <a:noFill/>
          <a:ln w="12700">
            <a:solidFill>
              <a:srgbClr val="CC0000"/>
            </a:solidFill>
            <a:miter lim="800000"/>
            <a:headEnd/>
            <a:tailEnd/>
          </a:ln>
        </p:spPr>
      </p:pic>
      <p:pic>
        <p:nvPicPr>
          <p:cNvPr id="6158" name="Picture 14" descr="vlcsnap-2013-09-08-15h00m31s142"/>
          <p:cNvPicPr>
            <a:picLocks noChangeAspect="1" noChangeArrowheads="1"/>
          </p:cNvPicPr>
          <p:nvPr/>
        </p:nvPicPr>
        <p:blipFill>
          <a:blip r:embed="rId3" cstate="print"/>
          <a:srcRect/>
          <a:stretch>
            <a:fillRect/>
          </a:stretch>
        </p:blipFill>
        <p:spPr bwMode="auto">
          <a:xfrm>
            <a:off x="4122738" y="107950"/>
            <a:ext cx="950912" cy="615950"/>
          </a:xfrm>
          <a:prstGeom prst="rect">
            <a:avLst/>
          </a:prstGeom>
          <a:noFill/>
          <a:ln w="12700">
            <a:solidFill>
              <a:srgbClr val="E20000"/>
            </a:solidFill>
            <a:miter lim="800000"/>
            <a:headEnd/>
            <a:tailEnd/>
          </a:ln>
        </p:spPr>
      </p:pic>
      <p:pic>
        <p:nvPicPr>
          <p:cNvPr id="6159" name="Picture 15" descr="IMMAGINEDANZATORI"/>
          <p:cNvPicPr>
            <a:picLocks noChangeAspect="1" noChangeArrowheads="1"/>
          </p:cNvPicPr>
          <p:nvPr/>
        </p:nvPicPr>
        <p:blipFill>
          <a:blip r:embed="rId4" cstate="print"/>
          <a:srcRect/>
          <a:stretch>
            <a:fillRect/>
          </a:stretch>
        </p:blipFill>
        <p:spPr bwMode="auto">
          <a:xfrm>
            <a:off x="90488" y="107950"/>
            <a:ext cx="646112" cy="647700"/>
          </a:xfrm>
          <a:prstGeom prst="rect">
            <a:avLst/>
          </a:prstGeom>
          <a:noFill/>
          <a:ln w="12700">
            <a:solidFill>
              <a:srgbClr val="E20000"/>
            </a:solidFill>
            <a:miter lim="800000"/>
            <a:headEnd/>
            <a:tailEnd/>
          </a:ln>
        </p:spPr>
      </p:pic>
      <p:sp>
        <p:nvSpPr>
          <p:cNvPr id="6160" name="Text Box 16"/>
          <p:cNvSpPr txBox="1">
            <a:spLocks noChangeArrowheads="1"/>
          </p:cNvSpPr>
          <p:nvPr/>
        </p:nvSpPr>
        <p:spPr bwMode="auto">
          <a:xfrm>
            <a:off x="3475038" y="4932363"/>
            <a:ext cx="1746250" cy="892175"/>
          </a:xfrm>
          <a:prstGeom prst="rect">
            <a:avLst/>
          </a:prstGeom>
          <a:noFill/>
          <a:ln w="57150">
            <a:noFill/>
            <a:miter lim="800000"/>
            <a:headEnd/>
            <a:tailEnd/>
          </a:ln>
          <a:effectLst/>
        </p:spPr>
        <p:txBody>
          <a:bodyPr lIns="73042" tIns="36521" rIns="73042" bIns="36521">
            <a:spAutoFit/>
          </a:bodyPr>
          <a:lstStyle/>
          <a:p>
            <a:pPr algn="l" defTabSz="730250"/>
            <a:r>
              <a:rPr lang="it-IT" sz="900" u="sng">
                <a:solidFill>
                  <a:srgbClr val="E20000"/>
                </a:solidFill>
              </a:rPr>
              <a:t>Costi</a:t>
            </a:r>
            <a:r>
              <a:rPr lang="it-IT" sz="900">
                <a:solidFill>
                  <a:srgbClr val="333333"/>
                </a:solidFill>
              </a:rPr>
              <a:t>:</a:t>
            </a:r>
            <a:r>
              <a:rPr lang="it-IT" sz="900" b="0">
                <a:solidFill>
                  <a:srgbClr val="333333"/>
                </a:solidFill>
              </a:rPr>
              <a:t>  25 euro a incontro.</a:t>
            </a:r>
          </a:p>
          <a:p>
            <a:pPr algn="l" defTabSz="730250"/>
            <a:r>
              <a:rPr lang="it-IT" sz="900" b="0">
                <a:solidFill>
                  <a:srgbClr val="333333"/>
                </a:solidFill>
              </a:rPr>
              <a:t>65 euro per ogni tre incontri prenotati. </a:t>
            </a:r>
          </a:p>
          <a:p>
            <a:pPr algn="l" defTabSz="730250"/>
            <a:r>
              <a:rPr lang="it-IT" sz="900" b="0">
                <a:solidFill>
                  <a:srgbClr val="333333"/>
                </a:solidFill>
              </a:rPr>
              <a:t>225 euro per ciclo completo.</a:t>
            </a:r>
          </a:p>
          <a:p>
            <a:pPr algn="l" defTabSz="730250"/>
            <a:r>
              <a:rPr lang="it-IT" sz="900" b="0">
                <a:solidFill>
                  <a:srgbClr val="333333"/>
                </a:solidFill>
              </a:rPr>
              <a:t>Tessera annuale: 15 euro </a:t>
            </a:r>
          </a:p>
          <a:p>
            <a:pPr algn="l" defTabSz="730250"/>
            <a:r>
              <a:rPr lang="it-IT" sz="900" b="0">
                <a:solidFill>
                  <a:srgbClr val="333333"/>
                </a:solidFill>
              </a:rPr>
              <a:t>(convenzioni e sconti)</a:t>
            </a:r>
          </a:p>
        </p:txBody>
      </p:sp>
      <p:sp>
        <p:nvSpPr>
          <p:cNvPr id="6161" name="Text Box 17"/>
          <p:cNvSpPr txBox="1">
            <a:spLocks noChangeArrowheads="1"/>
          </p:cNvSpPr>
          <p:nvPr/>
        </p:nvSpPr>
        <p:spPr bwMode="auto">
          <a:xfrm>
            <a:off x="0" y="5797550"/>
            <a:ext cx="5221288" cy="973138"/>
          </a:xfrm>
          <a:prstGeom prst="rect">
            <a:avLst/>
          </a:prstGeom>
          <a:noFill/>
          <a:ln w="9525">
            <a:noFill/>
            <a:miter lim="800000"/>
            <a:headEnd/>
            <a:tailEnd/>
          </a:ln>
          <a:effectLst/>
        </p:spPr>
        <p:txBody>
          <a:bodyPr lIns="73042" tIns="36521" rIns="73042" bIns="36521">
            <a:spAutoFit/>
          </a:bodyPr>
          <a:lstStyle/>
          <a:p>
            <a:pPr algn="l" defTabSz="730250"/>
            <a:r>
              <a:rPr lang="it-IT" sz="1000" u="sng"/>
              <a:t>Presso:</a:t>
            </a:r>
            <a:r>
              <a:rPr lang="it-IT" sz="1100"/>
              <a:t> </a:t>
            </a:r>
          </a:p>
          <a:p>
            <a:pPr defTabSz="730250"/>
            <a:r>
              <a:rPr lang="it-IT" sz="1100"/>
              <a:t>Associazione Socio-Culturale STUDIO ARMONIA Psicologia e Ben-Essere	</a:t>
            </a:r>
            <a:r>
              <a:rPr lang="it-IT" sz="1200"/>
              <a:t>Via Basilicata 4 a – Aprilia (zona parco Friuli)</a:t>
            </a:r>
          </a:p>
          <a:p>
            <a:pPr defTabSz="730250"/>
            <a:r>
              <a:rPr lang="it-IT" sz="1200"/>
              <a:t>Tel.06.87.67.61.20 – 347.79.96.455 mail: info@studioarmonia.net</a:t>
            </a:r>
          </a:p>
          <a:p>
            <a:pPr defTabSz="730250"/>
            <a:r>
              <a:rPr lang="it-IT" sz="1300" u="sng"/>
              <a:t>www.studioarmonia.net  -  facebook/studioArmoniaAprilia</a:t>
            </a:r>
          </a:p>
        </p:txBody>
      </p:sp>
      <p:pic>
        <p:nvPicPr>
          <p:cNvPr id="6162" name="Picture 18" descr="Logo_studioarmonia"/>
          <p:cNvPicPr>
            <a:picLocks noChangeAspect="1" noChangeArrowheads="1"/>
          </p:cNvPicPr>
          <p:nvPr/>
        </p:nvPicPr>
        <p:blipFill>
          <a:blip r:embed="rId5" cstate="print"/>
          <a:srcRect/>
          <a:stretch>
            <a:fillRect/>
          </a:stretch>
        </p:blipFill>
        <p:spPr bwMode="auto">
          <a:xfrm>
            <a:off x="1819275" y="0"/>
            <a:ext cx="1260475" cy="409575"/>
          </a:xfrm>
          <a:prstGeom prst="rect">
            <a:avLst/>
          </a:prstGeom>
          <a:noFill/>
        </p:spPr>
      </p:pic>
      <p:pic>
        <p:nvPicPr>
          <p:cNvPr id="6163" name="Picture 19" descr="silouhettedanza"/>
          <p:cNvPicPr>
            <a:picLocks noChangeAspect="1" noChangeArrowheads="1"/>
          </p:cNvPicPr>
          <p:nvPr/>
        </p:nvPicPr>
        <p:blipFill>
          <a:blip r:embed="rId6" cstate="print"/>
          <a:srcRect/>
          <a:stretch>
            <a:fillRect/>
          </a:stretch>
        </p:blipFill>
        <p:spPr bwMode="auto">
          <a:xfrm>
            <a:off x="811213" y="107950"/>
            <a:ext cx="479425" cy="684213"/>
          </a:xfrm>
          <a:prstGeom prst="rect">
            <a:avLst/>
          </a:prstGeom>
          <a:noFill/>
        </p:spPr>
      </p:pic>
      <p:pic>
        <p:nvPicPr>
          <p:cNvPr id="6165" name="Picture 21" descr="silouhettedanza"/>
          <p:cNvPicPr>
            <a:picLocks noChangeAspect="1" noChangeArrowheads="1"/>
          </p:cNvPicPr>
          <p:nvPr/>
        </p:nvPicPr>
        <p:blipFill>
          <a:blip r:embed="rId7" cstate="print"/>
          <a:srcRect/>
          <a:stretch>
            <a:fillRect/>
          </a:stretch>
        </p:blipFill>
        <p:spPr bwMode="auto">
          <a:xfrm>
            <a:off x="3498850" y="107950"/>
            <a:ext cx="479425" cy="720725"/>
          </a:xfrm>
          <a:prstGeom prst="rect">
            <a:avLst/>
          </a:prstGeom>
          <a:noFill/>
        </p:spPr>
      </p:pic>
      <p:sp>
        <p:nvSpPr>
          <p:cNvPr id="6166" name="Text Box 22"/>
          <p:cNvSpPr txBox="1">
            <a:spLocks noChangeArrowheads="1"/>
          </p:cNvSpPr>
          <p:nvPr/>
        </p:nvSpPr>
        <p:spPr bwMode="auto">
          <a:xfrm>
            <a:off x="0" y="6661150"/>
            <a:ext cx="5346700" cy="836613"/>
          </a:xfrm>
          <a:prstGeom prst="rect">
            <a:avLst/>
          </a:prstGeom>
          <a:noFill/>
          <a:ln w="9525">
            <a:noFill/>
            <a:miter lim="800000"/>
            <a:headEnd/>
            <a:tailEnd/>
          </a:ln>
          <a:effectLst/>
        </p:spPr>
        <p:txBody>
          <a:bodyPr lIns="73042" tIns="36521" rIns="73042" bIns="36521">
            <a:spAutoFit/>
          </a:bodyPr>
          <a:lstStyle/>
          <a:p>
            <a:pPr defTabSz="730250"/>
            <a:r>
              <a:rPr lang="it-IT" sz="1300">
                <a:solidFill>
                  <a:srgbClr val="FF0000"/>
                </a:solidFill>
              </a:rPr>
              <a:t>è consigliabile seguire il ciclo completo.</a:t>
            </a:r>
          </a:p>
          <a:p>
            <a:pPr defTabSz="730250"/>
            <a:r>
              <a:rPr lang="it-IT" sz="1100" u="sng">
                <a:solidFill>
                  <a:srgbClr val="FF0000"/>
                </a:solidFill>
              </a:rPr>
              <a:t>Prenotazione obbligatoria. Info e iscrizioni:</a:t>
            </a:r>
            <a:endParaRPr lang="it-IT" sz="1100">
              <a:solidFill>
                <a:srgbClr val="FF0000"/>
              </a:solidFill>
            </a:endParaRPr>
          </a:p>
          <a:p>
            <a:pPr algn="l" defTabSz="730250"/>
            <a:r>
              <a:rPr lang="it-IT" sz="1100">
                <a:solidFill>
                  <a:srgbClr val="FF0000"/>
                </a:solidFill>
              </a:rPr>
              <a:t>Susanna Hirsch</a:t>
            </a:r>
            <a:r>
              <a:rPr lang="it-IT" sz="1100" b="0">
                <a:solidFill>
                  <a:srgbClr val="FF0000"/>
                </a:solidFill>
              </a:rPr>
              <a:t>, danzamovimentoterapeuta espressivo-relazionale, A</a:t>
            </a:r>
            <a:r>
              <a:rPr lang="it-IT" sz="1300" b="0">
                <a:solidFill>
                  <a:srgbClr val="FF0000"/>
                </a:solidFill>
              </a:rPr>
              <a:t>PID,DES ARTE, CID-UNESCO </a:t>
            </a:r>
            <a:r>
              <a:rPr lang="it-IT" sz="1300" u="sng">
                <a:solidFill>
                  <a:srgbClr val="FF0000"/>
                </a:solidFill>
              </a:rPr>
              <a:t>susanna.hirsch@libero.it </a:t>
            </a:r>
            <a:r>
              <a:rPr lang="it-IT" sz="1300">
                <a:solidFill>
                  <a:srgbClr val="FF0000"/>
                </a:solidFill>
              </a:rPr>
              <a:t> </a:t>
            </a:r>
            <a:r>
              <a:rPr lang="it-IT" sz="1100" b="0">
                <a:solidFill>
                  <a:srgbClr val="FF0000"/>
                </a:solidFill>
              </a:rPr>
              <a:t>Cel: </a:t>
            </a:r>
            <a:r>
              <a:rPr lang="it-IT" sz="1100">
                <a:solidFill>
                  <a:srgbClr val="FF0000"/>
                </a:solidFill>
              </a:rPr>
              <a:t>+39 328.0756860</a:t>
            </a:r>
          </a:p>
        </p:txBody>
      </p:sp>
      <p:sp>
        <p:nvSpPr>
          <p:cNvPr id="6167" name="Rectangle 23"/>
          <p:cNvSpPr>
            <a:spLocks noChangeArrowheads="1"/>
          </p:cNvSpPr>
          <p:nvPr/>
        </p:nvSpPr>
        <p:spPr bwMode="auto">
          <a:xfrm>
            <a:off x="6116638" y="3543300"/>
            <a:ext cx="146050" cy="285750"/>
          </a:xfrm>
          <a:prstGeom prst="rect">
            <a:avLst/>
          </a:prstGeom>
          <a:noFill/>
          <a:ln w="9525">
            <a:noFill/>
            <a:miter lim="800000"/>
            <a:headEnd/>
            <a:tailEnd/>
          </a:ln>
          <a:effectLst/>
        </p:spPr>
        <p:txBody>
          <a:bodyPr wrap="none" lIns="73042" tIns="36521" rIns="73042" bIns="36521">
            <a:spAutoFit/>
          </a:bodyPr>
          <a:lstStyle/>
          <a:p>
            <a:pPr defTabSz="730250"/>
            <a:endParaRPr lang="it-IT" b="0">
              <a:solidFill>
                <a:schemeClr val="bg2"/>
              </a:solidFill>
            </a:endParaRPr>
          </a:p>
        </p:txBody>
      </p:sp>
      <p:pic>
        <p:nvPicPr>
          <p:cNvPr id="6168" name="Picture 24" descr="dmt1"/>
          <p:cNvPicPr>
            <a:picLocks noChangeAspect="1" noChangeArrowheads="1"/>
          </p:cNvPicPr>
          <p:nvPr/>
        </p:nvPicPr>
        <p:blipFill>
          <a:blip r:embed="rId8" cstate="print"/>
          <a:srcRect/>
          <a:stretch>
            <a:fillRect/>
          </a:stretch>
        </p:blipFill>
        <p:spPr bwMode="auto">
          <a:xfrm>
            <a:off x="4338638" y="828675"/>
            <a:ext cx="720725" cy="427038"/>
          </a:xfrm>
          <a:prstGeom prst="rect">
            <a:avLst/>
          </a:prstGeom>
          <a:noFill/>
          <a:ln w="9525">
            <a:solidFill>
              <a:srgbClr val="E20000"/>
            </a:solidFill>
            <a:miter lim="800000"/>
            <a:headEnd/>
            <a:tailEnd/>
          </a:ln>
        </p:spPr>
      </p:pic>
      <p:pic>
        <p:nvPicPr>
          <p:cNvPr id="6172" name="Picture 28" descr="ANd9GcQULtcu3OeKmVCsiOmJfhAj_2VngtjJyZ3NweLhV6G16sAApfpI6w"/>
          <p:cNvPicPr>
            <a:picLocks noChangeAspect="1" noChangeArrowheads="1"/>
          </p:cNvPicPr>
          <p:nvPr/>
        </p:nvPicPr>
        <p:blipFill>
          <a:blip r:embed="rId9" cstate="print"/>
          <a:srcRect/>
          <a:stretch>
            <a:fillRect/>
          </a:stretch>
        </p:blipFill>
        <p:spPr bwMode="auto">
          <a:xfrm>
            <a:off x="3978275" y="1331913"/>
            <a:ext cx="504825" cy="441325"/>
          </a:xfrm>
          <a:prstGeom prst="rect">
            <a:avLst/>
          </a:prstGeom>
          <a:noFill/>
          <a:ln w="9525">
            <a:solidFill>
              <a:srgbClr val="E20000"/>
            </a:solidFill>
            <a:miter lim="800000"/>
            <a:headEnd/>
            <a:tailEnd/>
          </a:ln>
        </p:spPr>
      </p:pic>
      <p:pic>
        <p:nvPicPr>
          <p:cNvPr id="6173" name="Picture 29" descr="n88-danzaterapia"/>
          <p:cNvPicPr>
            <a:picLocks noChangeAspect="1" noChangeArrowheads="1"/>
          </p:cNvPicPr>
          <p:nvPr/>
        </p:nvPicPr>
        <p:blipFill>
          <a:blip r:embed="rId10" cstate="print"/>
          <a:srcRect/>
          <a:stretch>
            <a:fillRect/>
          </a:stretch>
        </p:blipFill>
        <p:spPr bwMode="auto">
          <a:xfrm>
            <a:off x="4554538" y="1763713"/>
            <a:ext cx="488950" cy="503237"/>
          </a:xfrm>
          <a:prstGeom prst="rect">
            <a:avLst/>
          </a:prstGeom>
          <a:noFill/>
          <a:ln w="9525">
            <a:solidFill>
              <a:srgbClr val="E20000"/>
            </a:solidFill>
            <a:miter lim="800000"/>
            <a:headEnd/>
            <a:tailEnd/>
          </a:ln>
        </p:spPr>
      </p:pic>
      <p:sp>
        <p:nvSpPr>
          <p:cNvPr id="6179" name="AutoShape 35" descr="Z"/>
          <p:cNvSpPr>
            <a:spLocks noChangeAspect="1" noChangeArrowheads="1"/>
          </p:cNvSpPr>
          <p:nvPr/>
        </p:nvSpPr>
        <p:spPr bwMode="auto">
          <a:xfrm>
            <a:off x="155575" y="46038"/>
            <a:ext cx="304800" cy="304800"/>
          </a:xfrm>
          <a:prstGeom prst="rect">
            <a:avLst/>
          </a:prstGeom>
          <a:noFill/>
        </p:spPr>
        <p:txBody>
          <a:bodyPr/>
          <a:lstStyle/>
          <a:p>
            <a:endParaRPr lang="it-IT"/>
          </a:p>
        </p:txBody>
      </p:sp>
      <p:sp>
        <p:nvSpPr>
          <p:cNvPr id="6181" name="AutoShape 37" descr="Z"/>
          <p:cNvSpPr>
            <a:spLocks noChangeAspect="1" noChangeArrowheads="1"/>
          </p:cNvSpPr>
          <p:nvPr/>
        </p:nvSpPr>
        <p:spPr bwMode="auto">
          <a:xfrm>
            <a:off x="155575" y="46038"/>
            <a:ext cx="304800" cy="304800"/>
          </a:xfrm>
          <a:prstGeom prst="rect">
            <a:avLst/>
          </a:prstGeom>
          <a:noFill/>
        </p:spPr>
        <p:txBody>
          <a:bodyPr/>
          <a:lstStyle/>
          <a:p>
            <a:endParaRPr lang="it-IT"/>
          </a:p>
        </p:txBody>
      </p:sp>
      <p:sp>
        <p:nvSpPr>
          <p:cNvPr id="6183" name="AutoShape 39" descr="Z"/>
          <p:cNvSpPr>
            <a:spLocks noChangeAspect="1" noChangeArrowheads="1"/>
          </p:cNvSpPr>
          <p:nvPr/>
        </p:nvSpPr>
        <p:spPr bwMode="auto">
          <a:xfrm>
            <a:off x="155575" y="46038"/>
            <a:ext cx="304800" cy="304800"/>
          </a:xfrm>
          <a:prstGeom prst="rect">
            <a:avLst/>
          </a:prstGeom>
          <a:noFill/>
        </p:spPr>
        <p:txBody>
          <a:bodyPr/>
          <a:lstStyle/>
          <a:p>
            <a:endParaRPr lang="it-IT"/>
          </a:p>
        </p:txBody>
      </p:sp>
      <p:pic>
        <p:nvPicPr>
          <p:cNvPr id="6187" name="Picture 43" descr="ANd9GcRK2FnUcuGIRs2qop7XE4ZoHpAjeZN8mLWBDRA4L_FXLMXfikXS"/>
          <p:cNvPicPr>
            <a:picLocks noChangeAspect="1" noChangeArrowheads="1"/>
          </p:cNvPicPr>
          <p:nvPr/>
        </p:nvPicPr>
        <p:blipFill>
          <a:blip r:embed="rId11" cstate="print"/>
          <a:srcRect/>
          <a:stretch>
            <a:fillRect/>
          </a:stretch>
        </p:blipFill>
        <p:spPr bwMode="auto">
          <a:xfrm>
            <a:off x="3906838" y="2124075"/>
            <a:ext cx="503237" cy="431800"/>
          </a:xfrm>
          <a:prstGeom prst="rect">
            <a:avLst/>
          </a:prstGeom>
          <a:noFill/>
          <a:ln w="9525">
            <a:solidFill>
              <a:srgbClr val="E20000"/>
            </a:solidFill>
            <a:miter lim="800000"/>
            <a:headEnd/>
            <a:tailEnd/>
          </a:ln>
        </p:spPr>
      </p:pic>
      <p:sp>
        <p:nvSpPr>
          <p:cNvPr id="6189" name="AutoShape 45" descr="9k="/>
          <p:cNvSpPr>
            <a:spLocks noChangeAspect="1" noChangeArrowheads="1"/>
          </p:cNvSpPr>
          <p:nvPr/>
        </p:nvSpPr>
        <p:spPr bwMode="auto">
          <a:xfrm>
            <a:off x="155575" y="46038"/>
            <a:ext cx="304800" cy="304800"/>
          </a:xfrm>
          <a:prstGeom prst="rect">
            <a:avLst/>
          </a:prstGeom>
          <a:noFill/>
        </p:spPr>
        <p:txBody>
          <a:bodyPr/>
          <a:lstStyle/>
          <a:p>
            <a:endParaRPr lang="it-IT"/>
          </a:p>
        </p:txBody>
      </p:sp>
      <p:sp>
        <p:nvSpPr>
          <p:cNvPr id="6191" name="AutoShape 47" descr="9k="/>
          <p:cNvSpPr>
            <a:spLocks noChangeAspect="1" noChangeArrowheads="1"/>
          </p:cNvSpPr>
          <p:nvPr/>
        </p:nvSpPr>
        <p:spPr bwMode="auto">
          <a:xfrm>
            <a:off x="155575" y="46038"/>
            <a:ext cx="304800" cy="304800"/>
          </a:xfrm>
          <a:prstGeom prst="rect">
            <a:avLst/>
          </a:prstGeom>
          <a:noFill/>
        </p:spPr>
        <p:txBody>
          <a:bodyPr/>
          <a:lstStyle/>
          <a:p>
            <a:endParaRPr lang="it-IT"/>
          </a:p>
        </p:txBody>
      </p:sp>
      <p:sp>
        <p:nvSpPr>
          <p:cNvPr id="6193" name="AutoShape 49" descr="9k="/>
          <p:cNvSpPr>
            <a:spLocks noChangeAspect="1" noChangeArrowheads="1"/>
          </p:cNvSpPr>
          <p:nvPr/>
        </p:nvSpPr>
        <p:spPr bwMode="auto">
          <a:xfrm>
            <a:off x="155575" y="46038"/>
            <a:ext cx="304800" cy="304800"/>
          </a:xfrm>
          <a:prstGeom prst="rect">
            <a:avLst/>
          </a:prstGeom>
          <a:noFill/>
        </p:spPr>
        <p:txBody>
          <a:bodyPr/>
          <a:lstStyle/>
          <a:p>
            <a:endParaRPr lang="it-IT"/>
          </a:p>
        </p:txBody>
      </p:sp>
      <p:sp>
        <p:nvSpPr>
          <p:cNvPr id="6195" name="AutoShape 51" descr="9k="/>
          <p:cNvSpPr>
            <a:spLocks noChangeAspect="1" noChangeArrowheads="1"/>
          </p:cNvSpPr>
          <p:nvPr/>
        </p:nvSpPr>
        <p:spPr bwMode="auto">
          <a:xfrm>
            <a:off x="155575" y="46038"/>
            <a:ext cx="304800" cy="304800"/>
          </a:xfrm>
          <a:prstGeom prst="rect">
            <a:avLst/>
          </a:prstGeom>
          <a:noFill/>
        </p:spPr>
        <p:txBody>
          <a:bodyPr/>
          <a:lstStyle/>
          <a:p>
            <a:endParaRPr lang="it-IT"/>
          </a:p>
        </p:txBody>
      </p:sp>
      <p:sp>
        <p:nvSpPr>
          <p:cNvPr id="6197" name="AutoShape 53" descr="9k="/>
          <p:cNvSpPr>
            <a:spLocks noChangeAspect="1" noChangeArrowheads="1"/>
          </p:cNvSpPr>
          <p:nvPr/>
        </p:nvSpPr>
        <p:spPr bwMode="auto">
          <a:xfrm>
            <a:off x="155575" y="46038"/>
            <a:ext cx="304800" cy="304800"/>
          </a:xfrm>
          <a:prstGeom prst="rect">
            <a:avLst/>
          </a:prstGeom>
          <a:noFill/>
        </p:spPr>
        <p:txBody>
          <a:bodyPr/>
          <a:lstStyle/>
          <a:p>
            <a:endParaRPr lang="it-IT"/>
          </a:p>
        </p:txBody>
      </p:sp>
      <p:sp>
        <p:nvSpPr>
          <p:cNvPr id="6199" name="AutoShape 55" descr="9k="/>
          <p:cNvSpPr>
            <a:spLocks noChangeAspect="1" noChangeArrowheads="1"/>
          </p:cNvSpPr>
          <p:nvPr/>
        </p:nvSpPr>
        <p:spPr bwMode="auto">
          <a:xfrm>
            <a:off x="155575" y="46038"/>
            <a:ext cx="304800" cy="304800"/>
          </a:xfrm>
          <a:prstGeom prst="rect">
            <a:avLst/>
          </a:prstGeom>
          <a:noFill/>
        </p:spPr>
        <p:txBody>
          <a:bodyPr/>
          <a:lstStyle/>
          <a:p>
            <a:endParaRPr lang="it-IT"/>
          </a:p>
        </p:txBody>
      </p:sp>
      <p:sp>
        <p:nvSpPr>
          <p:cNvPr id="6201" name="AutoShape 57" descr="9k="/>
          <p:cNvSpPr>
            <a:spLocks noChangeAspect="1" noChangeArrowheads="1"/>
          </p:cNvSpPr>
          <p:nvPr/>
        </p:nvSpPr>
        <p:spPr bwMode="auto">
          <a:xfrm>
            <a:off x="2457450" y="3627438"/>
            <a:ext cx="304800" cy="304800"/>
          </a:xfrm>
          <a:prstGeom prst="rect">
            <a:avLst/>
          </a:prstGeom>
          <a:noFill/>
        </p:spPr>
        <p:txBody>
          <a:bodyPr/>
          <a:lstStyle/>
          <a:p>
            <a:endParaRPr lang="it-IT"/>
          </a:p>
        </p:txBody>
      </p:sp>
      <p:pic>
        <p:nvPicPr>
          <p:cNvPr id="6203" name="Picture 59" descr="ANd9GcQhBELZltKoHw6ZKi-TDBxmBd0PAg30sw9UitANRq-k9_rnPnMqJQ"/>
          <p:cNvPicPr>
            <a:picLocks noChangeAspect="1" noChangeArrowheads="1"/>
          </p:cNvPicPr>
          <p:nvPr/>
        </p:nvPicPr>
        <p:blipFill>
          <a:blip r:embed="rId12" cstate="print"/>
          <a:srcRect/>
          <a:stretch>
            <a:fillRect/>
          </a:stretch>
        </p:blipFill>
        <p:spPr bwMode="auto">
          <a:xfrm>
            <a:off x="4483100" y="2413000"/>
            <a:ext cx="576263" cy="515938"/>
          </a:xfrm>
          <a:prstGeom prst="rect">
            <a:avLst/>
          </a:prstGeom>
          <a:noFill/>
          <a:ln w="9525">
            <a:solidFill>
              <a:srgbClr val="E20000"/>
            </a:solidFill>
            <a:miter lim="800000"/>
            <a:headEnd/>
            <a:tailEnd/>
          </a:ln>
        </p:spPr>
      </p:pic>
      <p:pic>
        <p:nvPicPr>
          <p:cNvPr id="6207" name="Picture 63" descr="ANd9GcQ98HVZK1QfkTYMlxXR2TgEfvtCWLRVfRrneNMc_1nKiN5_UdEcgDe9wYM"/>
          <p:cNvPicPr>
            <a:picLocks noChangeAspect="1" noChangeArrowheads="1"/>
          </p:cNvPicPr>
          <p:nvPr/>
        </p:nvPicPr>
        <p:blipFill>
          <a:blip r:embed="rId13" cstate="print"/>
          <a:srcRect/>
          <a:stretch>
            <a:fillRect/>
          </a:stretch>
        </p:blipFill>
        <p:spPr bwMode="auto">
          <a:xfrm>
            <a:off x="4410075" y="2989263"/>
            <a:ext cx="647700" cy="420687"/>
          </a:xfrm>
          <a:prstGeom prst="rect">
            <a:avLst/>
          </a:prstGeom>
          <a:noFill/>
          <a:ln w="9525">
            <a:solidFill>
              <a:srgbClr val="E20000"/>
            </a:solidFill>
            <a:miter lim="800000"/>
            <a:headEnd/>
            <a:tailEnd/>
          </a:ln>
        </p:spPr>
      </p:pic>
      <p:pic>
        <p:nvPicPr>
          <p:cNvPr id="6214" name="Picture 70" descr="ANd9GcR2OXHkcdaKOB1fPm1Bxc8EjiKXXUNj8_5-sBEqriMbXRWo7UBXkA"/>
          <p:cNvPicPr>
            <a:picLocks noChangeAspect="1" noChangeArrowheads="1"/>
          </p:cNvPicPr>
          <p:nvPr/>
        </p:nvPicPr>
        <p:blipFill>
          <a:blip r:embed="rId14" cstate="print"/>
          <a:srcRect/>
          <a:stretch>
            <a:fillRect/>
          </a:stretch>
        </p:blipFill>
        <p:spPr bwMode="auto">
          <a:xfrm>
            <a:off x="3906838" y="3348038"/>
            <a:ext cx="431800" cy="442912"/>
          </a:xfrm>
          <a:prstGeom prst="rect">
            <a:avLst/>
          </a:prstGeom>
          <a:noFill/>
          <a:ln w="9525">
            <a:solidFill>
              <a:srgbClr val="E20000"/>
            </a:solidFill>
            <a:miter lim="800000"/>
            <a:headEnd/>
            <a:tailEnd/>
          </a:ln>
        </p:spPr>
      </p:pic>
      <p:pic>
        <p:nvPicPr>
          <p:cNvPr id="6215" name="Picture 71" descr="FIDUCIA2"/>
          <p:cNvPicPr>
            <a:picLocks noChangeAspect="1" noChangeArrowheads="1"/>
          </p:cNvPicPr>
          <p:nvPr/>
        </p:nvPicPr>
        <p:blipFill>
          <a:blip r:embed="rId15" cstate="print"/>
          <a:srcRect/>
          <a:stretch>
            <a:fillRect/>
          </a:stretch>
        </p:blipFill>
        <p:spPr bwMode="auto">
          <a:xfrm>
            <a:off x="4483100" y="3492500"/>
            <a:ext cx="552450" cy="576263"/>
          </a:xfrm>
          <a:prstGeom prst="rect">
            <a:avLst/>
          </a:prstGeom>
          <a:noFill/>
          <a:ln w="9525">
            <a:solidFill>
              <a:srgbClr val="E20000"/>
            </a:solidFill>
            <a:miter lim="800000"/>
            <a:headEnd/>
            <a:tailEnd/>
          </a:ln>
        </p:spPr>
      </p:pic>
      <p:pic>
        <p:nvPicPr>
          <p:cNvPr id="6219" name="Picture 75" descr="ANd9GcRnJ7dOl6B35XEWC9FbWcD6GY9we-AfFh6q2bR733Oex8U1KBBOtlTJDw"/>
          <p:cNvPicPr>
            <a:picLocks noChangeAspect="1" noChangeArrowheads="1"/>
          </p:cNvPicPr>
          <p:nvPr/>
        </p:nvPicPr>
        <p:blipFill>
          <a:blip r:embed="rId16" cstate="print"/>
          <a:srcRect/>
          <a:stretch>
            <a:fillRect/>
          </a:stretch>
        </p:blipFill>
        <p:spPr bwMode="auto">
          <a:xfrm>
            <a:off x="4051300" y="4140200"/>
            <a:ext cx="504825" cy="442913"/>
          </a:xfrm>
          <a:prstGeom prst="rect">
            <a:avLst/>
          </a:prstGeom>
          <a:noFill/>
          <a:ln w="9525">
            <a:solidFill>
              <a:srgbClr val="E20000"/>
            </a:solidFill>
            <a:miter lim="800000"/>
            <a:headEnd/>
            <a:tailEnd/>
          </a:ln>
        </p:spPr>
      </p:pic>
      <p:pic>
        <p:nvPicPr>
          <p:cNvPr id="6221" name="Picture 77" descr="ANd9GcRHckTnf57gQjYmihadM2pavCWM5-G7BRsigNWOREHqzVoDkzhRSg"/>
          <p:cNvPicPr>
            <a:picLocks noChangeAspect="1" noChangeArrowheads="1"/>
          </p:cNvPicPr>
          <p:nvPr/>
        </p:nvPicPr>
        <p:blipFill>
          <a:blip r:embed="rId17" cstate="print"/>
          <a:srcRect/>
          <a:stretch>
            <a:fillRect/>
          </a:stretch>
        </p:blipFill>
        <p:spPr bwMode="auto">
          <a:xfrm>
            <a:off x="4627563" y="4213225"/>
            <a:ext cx="431800" cy="647700"/>
          </a:xfrm>
          <a:prstGeom prst="rect">
            <a:avLst/>
          </a:prstGeom>
          <a:noFill/>
          <a:ln w="9525">
            <a:solidFill>
              <a:srgbClr val="E20000"/>
            </a:solidFill>
            <a:miter lim="800000"/>
            <a:headEnd/>
            <a:tailEnd/>
          </a:ln>
        </p:spPr>
      </p:pic>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730250" rtl="0" eaLnBrk="1" fontAlgn="base" latinLnBrk="0" hangingPunct="1">
          <a:lnSpc>
            <a:spcPct val="100000"/>
          </a:lnSpc>
          <a:spcBef>
            <a:spcPct val="0"/>
          </a:spcBef>
          <a:spcAft>
            <a:spcPct val="0"/>
          </a:spcAft>
          <a:buClrTx/>
          <a:buSzTx/>
          <a:buFontTx/>
          <a:buNone/>
          <a:tabLst/>
          <a:defRPr kumimoji="0" lang="it-IT" sz="1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730250" rtl="0" eaLnBrk="1" fontAlgn="base" latinLnBrk="0" hangingPunct="1">
          <a:lnSpc>
            <a:spcPct val="100000"/>
          </a:lnSpc>
          <a:spcBef>
            <a:spcPct val="0"/>
          </a:spcBef>
          <a:spcAft>
            <a:spcPct val="0"/>
          </a:spcAft>
          <a:buClrTx/>
          <a:buSzTx/>
          <a:buFontTx/>
          <a:buNone/>
          <a:tabLst/>
          <a:defRPr kumimoji="0" lang="it-IT" sz="1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2016</TotalTime>
  <Words>379</Words>
  <Application>Microsoft Office PowerPoint</Application>
  <PresentationFormat>Personalizzato</PresentationFormat>
  <Paragraphs>56</Paragraphs>
  <Slides>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vt:i4>
      </vt:variant>
    </vt:vector>
  </HeadingPairs>
  <TitlesOfParts>
    <vt:vector size="6" baseType="lpstr">
      <vt:lpstr>Arial</vt:lpstr>
      <vt:lpstr>Lucida Handwriting</vt:lpstr>
      <vt:lpstr>Verdana</vt:lpstr>
      <vt:lpstr>Struttura predefinita</vt:lpstr>
      <vt:lpstr>Diapositiva 1</vt:lpstr>
      <vt:lpstr>Diapositiva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Susanna</dc:creator>
  <cp:lastModifiedBy> </cp:lastModifiedBy>
  <cp:revision>19</cp:revision>
  <dcterms:created xsi:type="dcterms:W3CDTF">2013-09-01T17:00:33Z</dcterms:created>
  <dcterms:modified xsi:type="dcterms:W3CDTF">2013-09-15T10:39:22Z</dcterms:modified>
</cp:coreProperties>
</file>